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4"/>
  </p:sldMasterIdLst>
  <p:notesMasterIdLst>
    <p:notesMasterId r:id="rId10"/>
  </p:notesMasterIdLst>
  <p:handoutMasterIdLst>
    <p:handoutMasterId r:id="rId11"/>
  </p:handoutMasterIdLst>
  <p:sldIdLst>
    <p:sldId id="2088197432" r:id="rId5"/>
    <p:sldId id="267" r:id="rId6"/>
    <p:sldId id="2088197433" r:id="rId7"/>
    <p:sldId id="2088197435" r:id="rId8"/>
    <p:sldId id="2088197434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A7563F"/>
    <a:srgbClr val="FF8A00"/>
    <a:srgbClr val="55595D"/>
    <a:srgbClr val="FB8F41"/>
    <a:srgbClr val="FF6D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3" autoAdjust="0"/>
    <p:restoredTop sz="94660"/>
  </p:normalViewPr>
  <p:slideViewPr>
    <p:cSldViewPr snapToGrid="0">
      <p:cViewPr varScale="1">
        <p:scale>
          <a:sx n="199" d="100"/>
          <a:sy n="199" d="100"/>
        </p:scale>
        <p:origin x="630" y="150"/>
      </p:cViewPr>
      <p:guideLst>
        <p:guide orient="horz" pos="1620"/>
        <p:guide pos="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88A0961-981C-4C78-837B-C644E1CBD7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F1C976-8DFB-4F49-9010-55F6B2508B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7494D-28A8-42FB-A771-4B1CEDEF9586}" type="datetimeFigureOut">
              <a:rPr lang="de-DE" smtClean="0"/>
              <a:t>18.10.2022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7C7A16-1C4E-4A5E-8442-14AF940134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97DF85-F9A9-42E7-A731-93D067F095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0B226-F39A-4609-917B-E6046C558E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200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0DCF6-5640-43E9-BB70-074B7F8F8CA9}" type="datetimeFigureOut">
              <a:rPr lang="de-DE" smtClean="0"/>
              <a:t>18.10.2022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A673D-078C-4135-9C06-E823CCB8FA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272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3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249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44A8B52F-797A-43E7-BB53-2F25C21D6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4794321"/>
            <a:ext cx="2057400" cy="274637"/>
          </a:xfrm>
        </p:spPr>
        <p:txBody>
          <a:bodyPr/>
          <a:lstStyle>
            <a:lvl1pPr>
              <a:defRPr/>
            </a:lvl1pPr>
          </a:lstStyle>
          <a:p>
            <a:fld id="{4DC14313-5A54-431B-BEF7-D908B65F7A7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85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093A0E47-39A8-4B57-AB94-58480EE144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4794321"/>
            <a:ext cx="2057400" cy="274637"/>
          </a:xfrm>
        </p:spPr>
        <p:txBody>
          <a:bodyPr/>
          <a:lstStyle>
            <a:lvl1pPr>
              <a:defRPr/>
            </a:lvl1pPr>
          </a:lstStyle>
          <a:p>
            <a:fld id="{2A600EBA-B978-45CF-88BE-FE0A0FE2217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97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C6FD1B3D-CDC4-4989-9486-0FF185A5C7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288972"/>
          </a:xfrm>
        </p:spPr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9577141-3375-4905-BC19-E5F9426D770B}"/>
              </a:ext>
            </a:extLst>
          </p:cNvPr>
          <p:cNvSpPr/>
          <p:nvPr userDrawn="1"/>
        </p:nvSpPr>
        <p:spPr>
          <a:xfrm>
            <a:off x="4411226" y="1271116"/>
            <a:ext cx="4330840" cy="2697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CD0CEE-6078-4D92-B683-556234003A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10400" y="4794321"/>
            <a:ext cx="2057400" cy="274637"/>
          </a:xfrm>
        </p:spPr>
        <p:txBody>
          <a:bodyPr/>
          <a:lstStyle/>
          <a:p>
            <a:fld id="{B1E3DA1F-643B-4AFB-8AA3-20319FBDE6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A2281A4-4A9A-4771-BEF5-108E207F84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425916"/>
            <a:ext cx="5076824" cy="2781126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E12E5-2801-4DB9-BF92-9C9A450E8E0F}"/>
              </a:ext>
            </a:extLst>
          </p:cNvPr>
          <p:cNvSpPr/>
          <p:nvPr userDrawn="1"/>
        </p:nvSpPr>
        <p:spPr>
          <a:xfrm>
            <a:off x="5637068" y="0"/>
            <a:ext cx="3506932" cy="4208463"/>
          </a:xfrm>
          <a:prstGeom prst="rect">
            <a:avLst/>
          </a:prstGeom>
          <a:solidFill>
            <a:srgbClr val="555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031E93C5-034D-4173-BDD2-F35E1E937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4794321"/>
            <a:ext cx="2057400" cy="274637"/>
          </a:xfrm>
        </p:spPr>
        <p:txBody>
          <a:bodyPr/>
          <a:lstStyle/>
          <a:p>
            <a:fld id="{B1E3DA1F-643B-4AFB-8AA3-20319FBDE6C7}" type="slidenum">
              <a:rPr lang="de-DE" smtClean="0"/>
              <a:t>‹#›</a:t>
            </a:fld>
            <a:endParaRPr lang="de-DE"/>
          </a:p>
        </p:txBody>
      </p:sp>
      <p:sp>
        <p:nvSpPr>
          <p:cNvPr id="6" name="Bildplatzhalter 7">
            <a:extLst>
              <a:ext uri="{FF2B5EF4-FFF2-40B4-BE49-F238E27FC236}">
                <a16:creationId xmlns:a16="http://schemas.microsoft.com/office/drawing/2014/main" id="{9ABC7A8E-EC80-4FD9-BEBD-AFCACD8AFF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37068" y="0"/>
            <a:ext cx="3506932" cy="4207042"/>
          </a:xfrm>
        </p:spPr>
        <p:txBody>
          <a:bodyPr/>
          <a:lstStyle/>
          <a:p>
            <a:endParaRPr lang="de-DE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A58D0472-C34C-4FD4-92C0-1E6A2D4BD521}"/>
              </a:ext>
            </a:extLst>
          </p:cNvPr>
          <p:cNvCxnSpPr/>
          <p:nvPr userDrawn="1"/>
        </p:nvCxnSpPr>
        <p:spPr>
          <a:xfrm>
            <a:off x="5663766" y="2462213"/>
            <a:ext cx="0" cy="7239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527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A2281A4-4A9A-4771-BEF5-108E207F84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3578" y="1425916"/>
            <a:ext cx="5076824" cy="2781126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E7E12E5-2801-4DB9-BF92-9C9A450E8E0F}"/>
              </a:ext>
            </a:extLst>
          </p:cNvPr>
          <p:cNvSpPr/>
          <p:nvPr userDrawn="1"/>
        </p:nvSpPr>
        <p:spPr>
          <a:xfrm>
            <a:off x="0" y="0"/>
            <a:ext cx="3506932" cy="4208463"/>
          </a:xfrm>
          <a:prstGeom prst="rect">
            <a:avLst/>
          </a:prstGeom>
          <a:solidFill>
            <a:srgbClr val="555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031E93C5-034D-4173-BDD2-F35E1E9379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10400" y="4794321"/>
            <a:ext cx="2057400" cy="274637"/>
          </a:xfrm>
        </p:spPr>
        <p:txBody>
          <a:bodyPr/>
          <a:lstStyle/>
          <a:p>
            <a:fld id="{B1E3DA1F-643B-4AFB-8AA3-20319FBDE6C7}" type="slidenum">
              <a:rPr lang="de-DE" smtClean="0"/>
              <a:t>‹#›</a:t>
            </a:fld>
            <a:endParaRPr lang="de-DE"/>
          </a:p>
        </p:txBody>
      </p:sp>
      <p:sp>
        <p:nvSpPr>
          <p:cNvPr id="6" name="Bildplatzhalter 7">
            <a:extLst>
              <a:ext uri="{FF2B5EF4-FFF2-40B4-BE49-F238E27FC236}">
                <a16:creationId xmlns:a16="http://schemas.microsoft.com/office/drawing/2014/main" id="{73A11D93-8447-4BA6-B5F8-91A76D1185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506932" cy="4207042"/>
          </a:xfrm>
        </p:spPr>
        <p:txBody>
          <a:bodyPr/>
          <a:lstStyle/>
          <a:p>
            <a:endParaRPr lang="de-DE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A58D0472-C34C-4FD4-92C0-1E6A2D4BD521}"/>
              </a:ext>
            </a:extLst>
          </p:cNvPr>
          <p:cNvCxnSpPr/>
          <p:nvPr userDrawn="1"/>
        </p:nvCxnSpPr>
        <p:spPr>
          <a:xfrm>
            <a:off x="3476481" y="2462213"/>
            <a:ext cx="0" cy="7239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5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82C5B71-95D2-409C-B3C4-70A515540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757363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1AEBDE-689B-4942-BF0B-861A7F98A2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10400" y="4794321"/>
            <a:ext cx="2057400" cy="274637"/>
          </a:xfrm>
        </p:spPr>
        <p:txBody>
          <a:bodyPr/>
          <a:lstStyle/>
          <a:p>
            <a:fld id="{B1E3DA1F-643B-4AFB-8AA3-20319FBDE6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92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D59E0F54-F450-4ED3-86CB-6B01948A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4794321"/>
            <a:ext cx="2057400" cy="274637"/>
          </a:xfrm>
        </p:spPr>
        <p:txBody>
          <a:bodyPr/>
          <a:lstStyle/>
          <a:p>
            <a:fld id="{B1E3DA1F-643B-4AFB-8AA3-20319FBDE6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31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7416CA4-A1F9-46EE-941D-572D03D7870F}"/>
              </a:ext>
            </a:extLst>
          </p:cNvPr>
          <p:cNvCxnSpPr>
            <a:cxnSpLocks/>
          </p:cNvCxnSpPr>
          <p:nvPr userDrawn="1"/>
        </p:nvCxnSpPr>
        <p:spPr>
          <a:xfrm>
            <a:off x="628650" y="4717582"/>
            <a:ext cx="7886700" cy="25267"/>
          </a:xfrm>
          <a:prstGeom prst="line">
            <a:avLst/>
          </a:prstGeom>
          <a:ln w="15875">
            <a:solidFill>
              <a:srgbClr val="5559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93EF802-399A-40C3-9113-24F65B739852}"/>
              </a:ext>
            </a:extLst>
          </p:cNvPr>
          <p:cNvSpPr txBox="1"/>
          <p:nvPr userDrawn="1"/>
        </p:nvSpPr>
        <p:spPr>
          <a:xfrm>
            <a:off x="3774448" y="4794635"/>
            <a:ext cx="785813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25">
                <a:latin typeface="+mj-lt"/>
              </a:rPr>
              <a:t>hello@automatify.ch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013AD6-A27B-4DB2-A5BE-60079B4C9D8C}"/>
              </a:ext>
            </a:extLst>
          </p:cNvPr>
          <p:cNvSpPr txBox="1"/>
          <p:nvPr userDrawn="1"/>
        </p:nvSpPr>
        <p:spPr>
          <a:xfrm>
            <a:off x="7772401" y="4794635"/>
            <a:ext cx="83149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25">
                <a:latin typeface="+mj-lt"/>
              </a:rPr>
              <a:t>ZURICH – CLUJ-NAPOCA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B6AABEF-F2C1-49E6-BE2E-70F3F52300D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28651" y="4794321"/>
            <a:ext cx="626333" cy="15002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44B249-EFB4-4D87-9632-E674281C5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4794321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DA1F-643B-4AFB-8AA3-20319FBDE6C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76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3" r:id="rId2"/>
    <p:sldLayoutId id="2147483663" r:id="rId3"/>
    <p:sldLayoutId id="2147483668" r:id="rId4"/>
    <p:sldLayoutId id="2147483676" r:id="rId5"/>
    <p:sldLayoutId id="2147483675" r:id="rId6"/>
    <p:sldLayoutId id="2147483684" r:id="rId7"/>
    <p:sldLayoutId id="2147483680" r:id="rId8"/>
    <p:sldLayoutId id="2147483669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iktok.com/@automatify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www.facebook.com/automatifya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company/automatify-a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instagram.com/automatifyag/" TargetMode="Externa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6C31C40-6603-44B8-AA51-39E6DE07D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8" b="7798"/>
          <a:stretch/>
        </p:blipFill>
        <p:spPr>
          <a:xfrm>
            <a:off x="0" y="0"/>
            <a:ext cx="9138304" cy="514350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4B9CD6BE-83EB-4313-8738-A8FC2959089A}"/>
              </a:ext>
            </a:extLst>
          </p:cNvPr>
          <p:cNvSpPr/>
          <p:nvPr/>
        </p:nvSpPr>
        <p:spPr>
          <a:xfrm>
            <a:off x="0" y="384176"/>
            <a:ext cx="8351838" cy="4375150"/>
          </a:xfrm>
          <a:prstGeom prst="rect">
            <a:avLst/>
          </a:prstGeom>
          <a:solidFill>
            <a:srgbClr val="E48312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>
              <a:defRPr/>
            </a:pPr>
            <a:endParaRPr lang="id-ID" sz="1013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18956456-6185-477D-9AF4-2873A4C4699C}"/>
              </a:ext>
            </a:extLst>
          </p:cNvPr>
          <p:cNvSpPr txBox="1"/>
          <p:nvPr/>
        </p:nvSpPr>
        <p:spPr>
          <a:xfrm>
            <a:off x="727075" y="2538413"/>
            <a:ext cx="53340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766">
              <a:defRPr/>
            </a:pPr>
            <a:r>
              <a:rPr lang="en-GB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  <a:t>RPA| HYPERAUTOMATION | DOCUMENT UNDERSTANDING | PROCESS MINING |</a:t>
            </a:r>
          </a:p>
          <a:p>
            <a:pPr defTabSz="685766">
              <a:defRPr/>
            </a:pPr>
            <a:r>
              <a:rPr lang="en-GB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  <a:t>MACHINE LEARNING &amp; AI |</a:t>
            </a:r>
            <a:r>
              <a:rPr lang="en-GB" sz="1200" spc="225" dirty="0">
                <a:solidFill>
                  <a:schemeClr val="bg1"/>
                </a:solidFill>
                <a:latin typeface="Varela" panose="02000000000000000000" pitchFamily="50" charset="0"/>
              </a:rPr>
              <a:t> </a:t>
            </a:r>
            <a:r>
              <a:rPr lang="en-GB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  <a:t>BUSINESS CASE &amp; PILOT| CONSULTING</a:t>
            </a:r>
            <a:endParaRPr lang="id-ID" sz="1200" spc="225" dirty="0">
              <a:solidFill>
                <a:schemeClr val="bg1"/>
              </a:solidFill>
              <a:latin typeface="Varela" panose="02000000000000000000" pitchFamily="50" charset="0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69926790-2323-45D6-BDF6-B77CE6DBA05E}"/>
              </a:ext>
            </a:extLst>
          </p:cNvPr>
          <p:cNvSpPr txBox="1"/>
          <p:nvPr/>
        </p:nvSpPr>
        <p:spPr>
          <a:xfrm>
            <a:off x="727075" y="3675612"/>
            <a:ext cx="1871663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766">
              <a:defRPr/>
            </a:pPr>
            <a:r>
              <a:rPr lang="en-GB" sz="1200" b="1" spc="225" baseline="30000" dirty="0">
                <a:solidFill>
                  <a:schemeClr val="bg1"/>
                </a:solidFill>
                <a:latin typeface="Raleway bold" panose="020B0003030101060003" pitchFamily="34" charset="0"/>
              </a:rPr>
              <a:t>A</a:t>
            </a:r>
            <a:r>
              <a:rPr lang="id-ID" sz="1200" b="1" spc="225" baseline="30000" dirty="0">
                <a:solidFill>
                  <a:schemeClr val="bg1"/>
                </a:solidFill>
                <a:latin typeface="Raleway bold" panose="020B0003030101060003" pitchFamily="34" charset="0"/>
              </a:rPr>
              <a:t>DDRESS:</a:t>
            </a:r>
          </a:p>
          <a:p>
            <a:pPr defTabSz="685766">
              <a:defRPr/>
            </a:pPr>
            <a:endParaRPr lang="en-GB" sz="1200" b="1" spc="225" baseline="30000" dirty="0">
              <a:solidFill>
                <a:schemeClr val="bg1"/>
              </a:solidFill>
              <a:latin typeface="Raleway bold" panose="020B0003030101060003" pitchFamily="34" charset="0"/>
            </a:endParaRPr>
          </a:p>
          <a:p>
            <a:pPr defTabSz="685766">
              <a:defRPr/>
            </a:pPr>
            <a:r>
              <a:rPr lang="it-IT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  <a:t>Automatify AG</a:t>
            </a:r>
          </a:p>
          <a:p>
            <a:pPr defTabSz="685766">
              <a:defRPr/>
            </a:pPr>
            <a:r>
              <a:rPr lang="it-IT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  <a:t>Zwirnereistrasse22</a:t>
            </a:r>
            <a:br>
              <a:rPr lang="it-IT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</a:br>
            <a:r>
              <a:rPr lang="it-IT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  <a:t>CH-8304Wallisellen</a:t>
            </a:r>
            <a:endParaRPr lang="id-ID" sz="1200" spc="225" dirty="0">
              <a:solidFill>
                <a:schemeClr val="bg1"/>
              </a:solidFill>
              <a:latin typeface="Varela" panose="02000000000000000000" pitchFamily="50" charset="0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EBA84B62-1996-4EEC-BABE-9CE2F5352841}"/>
              </a:ext>
            </a:extLst>
          </p:cNvPr>
          <p:cNvSpPr txBox="1"/>
          <p:nvPr/>
        </p:nvSpPr>
        <p:spPr>
          <a:xfrm>
            <a:off x="2598738" y="3675611"/>
            <a:ext cx="172085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5766">
              <a:defRPr/>
            </a:pPr>
            <a:r>
              <a:rPr lang="en-GB" sz="1200" b="1" spc="225" baseline="30000" dirty="0">
                <a:solidFill>
                  <a:schemeClr val="bg1"/>
                </a:solidFill>
                <a:latin typeface="Raleway bold" panose="020B0003030101060003" pitchFamily="34" charset="0"/>
              </a:rPr>
              <a:t>CONTACT</a:t>
            </a:r>
            <a:endParaRPr lang="id-ID" sz="1200" b="1" spc="225" baseline="30000" dirty="0">
              <a:solidFill>
                <a:schemeClr val="bg1"/>
              </a:solidFill>
              <a:latin typeface="Raleway bold" panose="020B0003030101060003" pitchFamily="34" charset="0"/>
            </a:endParaRPr>
          </a:p>
          <a:p>
            <a:pPr defTabSz="685766">
              <a:defRPr/>
            </a:pPr>
            <a:endParaRPr lang="en-GB" sz="1200" b="1" spc="225" baseline="30000" dirty="0">
              <a:solidFill>
                <a:schemeClr val="bg1"/>
              </a:solidFill>
              <a:latin typeface="Raleway bold" panose="020B0003030101060003" pitchFamily="34" charset="0"/>
            </a:endParaRPr>
          </a:p>
          <a:p>
            <a:pPr defTabSz="685766">
              <a:defRPr/>
            </a:pPr>
            <a:r>
              <a:rPr lang="en-GB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  <a:t>+41 43 2330905</a:t>
            </a:r>
          </a:p>
          <a:p>
            <a:pPr defTabSz="685766">
              <a:defRPr/>
            </a:pPr>
            <a:r>
              <a:rPr lang="en-GB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  <a:t>hello@automatify.ch</a:t>
            </a:r>
          </a:p>
          <a:p>
            <a:pPr defTabSz="685766">
              <a:defRPr/>
            </a:pPr>
            <a:r>
              <a:rPr lang="en-GB" sz="1200" spc="225" baseline="30000" dirty="0">
                <a:solidFill>
                  <a:schemeClr val="bg1"/>
                </a:solidFill>
                <a:latin typeface="Varela" panose="02000000000000000000" pitchFamily="50" charset="0"/>
              </a:rPr>
              <a:t>www.automatify.ch</a:t>
            </a:r>
            <a:endParaRPr lang="id-ID" sz="1200" spc="225" dirty="0">
              <a:solidFill>
                <a:schemeClr val="bg1"/>
              </a:solidFill>
              <a:latin typeface="Varela" panose="02000000000000000000" pitchFamily="50" charset="0"/>
            </a:endParaRPr>
          </a:p>
        </p:txBody>
      </p:sp>
      <p:cxnSp>
        <p:nvCxnSpPr>
          <p:cNvPr id="15" name="Straight Connector 27">
            <a:extLst>
              <a:ext uri="{FF2B5EF4-FFF2-40B4-BE49-F238E27FC236}">
                <a16:creationId xmlns:a16="http://schemas.microsoft.com/office/drawing/2014/main" id="{DD9936DE-F49A-4C0A-9DA8-613401137FB9}"/>
              </a:ext>
            </a:extLst>
          </p:cNvPr>
          <p:cNvCxnSpPr/>
          <p:nvPr/>
        </p:nvCxnSpPr>
        <p:spPr>
          <a:xfrm>
            <a:off x="806451" y="2312995"/>
            <a:ext cx="706438" cy="0"/>
          </a:xfrm>
          <a:prstGeom prst="line">
            <a:avLst/>
          </a:prstGeom>
          <a:ln w="57150">
            <a:solidFill>
              <a:srgbClr val="2174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Text, ClipArt, Zahnrad enthält.&#10;&#10;Automatisch generierte Beschreibung">
            <a:extLst>
              <a:ext uri="{FF2B5EF4-FFF2-40B4-BE49-F238E27FC236}">
                <a16:creationId xmlns:a16="http://schemas.microsoft.com/office/drawing/2014/main" id="{072A1EF0-D0E2-43DC-BF79-CDF117210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2" y="1048077"/>
            <a:ext cx="3378201" cy="60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0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 descr="A mountain covered in snow&#10;&#10;Description automatically generated with low confidence">
            <a:extLst>
              <a:ext uri="{FF2B5EF4-FFF2-40B4-BE49-F238E27FC236}">
                <a16:creationId xmlns:a16="http://schemas.microsoft.com/office/drawing/2014/main" id="{D6C61F9A-93D6-492F-BC5D-CB77EB6C7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46" r="-1" b="-1"/>
          <a:stretch/>
        </p:blipFill>
        <p:spPr>
          <a:xfrm>
            <a:off x="0" y="-1"/>
            <a:ext cx="3507719" cy="4206876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88F254F8-D0CE-43D4-A4B3-9194CC4BFDC8}"/>
              </a:ext>
            </a:extLst>
          </p:cNvPr>
          <p:cNvSpPr txBox="1"/>
          <p:nvPr/>
        </p:nvSpPr>
        <p:spPr>
          <a:xfrm>
            <a:off x="4177370" y="632661"/>
            <a:ext cx="3983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dirty="0">
                <a:solidFill>
                  <a:srgbClr val="E48312"/>
                </a:solidFill>
                <a:latin typeface="Raleway bold"/>
              </a:rPr>
              <a:t>WHO WE ARE</a:t>
            </a:r>
            <a:endParaRPr lang="id-ID" sz="1013" b="1" dirty="0">
              <a:solidFill>
                <a:srgbClr val="E48312"/>
              </a:solidFill>
              <a:latin typeface="Raleway bold"/>
            </a:endParaRPr>
          </a:p>
        </p:txBody>
      </p:sp>
      <p:cxnSp>
        <p:nvCxnSpPr>
          <p:cNvPr id="4" name="Straight Connector 15">
            <a:extLst>
              <a:ext uri="{FF2B5EF4-FFF2-40B4-BE49-F238E27FC236}">
                <a16:creationId xmlns:a16="http://schemas.microsoft.com/office/drawing/2014/main" id="{B7DBCD1F-985B-4560-9B51-DF83D1917AA0}"/>
              </a:ext>
            </a:extLst>
          </p:cNvPr>
          <p:cNvCxnSpPr/>
          <p:nvPr/>
        </p:nvCxnSpPr>
        <p:spPr>
          <a:xfrm>
            <a:off x="4269446" y="1120024"/>
            <a:ext cx="708025" cy="0"/>
          </a:xfrm>
          <a:prstGeom prst="line">
            <a:avLst/>
          </a:prstGeom>
          <a:ln w="57150">
            <a:solidFill>
              <a:srgbClr val="5559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0495BC-8F01-4997-9FB5-CBBF8C01F7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3DA1F-643B-4AFB-8AA3-20319FBDE6C7}" type="slidenum">
              <a:rPr lang="de-DE" smtClean="0"/>
              <a:t>2</a:t>
            </a:fld>
            <a:endParaRPr lang="de-DE"/>
          </a:p>
        </p:txBody>
      </p:sp>
      <p:sp>
        <p:nvSpPr>
          <p:cNvPr id="12" name="Textfeld 13">
            <a:extLst>
              <a:ext uri="{FF2B5EF4-FFF2-40B4-BE49-F238E27FC236}">
                <a16:creationId xmlns:a16="http://schemas.microsoft.com/office/drawing/2014/main" id="{6839CE33-7228-4340-9A51-5EDE29A42640}"/>
              </a:ext>
            </a:extLst>
          </p:cNvPr>
          <p:cNvSpPr txBox="1"/>
          <p:nvPr/>
        </p:nvSpPr>
        <p:spPr>
          <a:xfrm>
            <a:off x="4269447" y="1401478"/>
            <a:ext cx="4136538" cy="32905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buFont typeface="Arial" panose="020B0604020202020204" pitchFamily="34" charset="0"/>
              <a:buChar char="•"/>
              <a:defRPr sz="1000">
                <a:solidFill>
                  <a:srgbClr val="000000"/>
                </a:solidFill>
                <a:latin typeface="+mj-lt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400" dirty="0"/>
              <a:t>Swiss-Romanian company specialized in RPA and Intelligent Software Automation. For us – it’s a core competence, not a side project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We do end-to-end, consulting projects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We do business in Switzerland, and engineering in Romania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25 colleagues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Partners with UiPath, Automation Anywhere and Microsoft</a:t>
            </a:r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130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4AFCD0-C6D6-2C66-AC42-8288FB3DA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00EBA-B978-45CF-88BE-FE0A0FE22173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3" name="Sleep Tight">
            <a:hlinkClick r:id="" action="ppaction://media"/>
            <a:extLst>
              <a:ext uri="{FF2B5EF4-FFF2-40B4-BE49-F238E27FC236}">
                <a16:creationId xmlns:a16="http://schemas.microsoft.com/office/drawing/2014/main" id="{3040E593-1D62-31E0-B19B-AB15BD49F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57C6C7-1665-4196-931E-925B04D2B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00EBA-B978-45CF-88BE-FE0A0FE2217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0" name="Picture 9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0476EBF-69F9-B6EF-1B3C-61688B30D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43" y="1525004"/>
            <a:ext cx="535113" cy="535113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2AA0B78-9CC1-C497-8D62-9FB7196D4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45" y="2505253"/>
            <a:ext cx="535113" cy="535113"/>
          </a:xfrm>
          <a:prstGeom prst="rect">
            <a:avLst/>
          </a:prstGeom>
        </p:spPr>
      </p:pic>
      <p:pic>
        <p:nvPicPr>
          <p:cNvPr id="18" name="Picture 17" descr="Logo, 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A43548D8-5E3D-D4E1-01D7-5B7747CA9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96" y="578975"/>
            <a:ext cx="589013" cy="500893"/>
          </a:xfrm>
          <a:prstGeom prst="rect">
            <a:avLst/>
          </a:prstGeom>
        </p:spPr>
      </p:pic>
      <p:sp>
        <p:nvSpPr>
          <p:cNvPr id="19" name="Textfeld 13">
            <a:extLst>
              <a:ext uri="{FF2B5EF4-FFF2-40B4-BE49-F238E27FC236}">
                <a16:creationId xmlns:a16="http://schemas.microsoft.com/office/drawing/2014/main" id="{D0C08A82-19F3-83DF-23D2-D98EC723C754}"/>
              </a:ext>
            </a:extLst>
          </p:cNvPr>
          <p:cNvSpPr txBox="1"/>
          <p:nvPr/>
        </p:nvSpPr>
        <p:spPr>
          <a:xfrm>
            <a:off x="923974" y="1952572"/>
            <a:ext cx="1962849" cy="671851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 sz="2800" b="1" dirty="0"/>
              <a:t>Find us on:</a:t>
            </a:r>
          </a:p>
        </p:txBody>
      </p:sp>
      <p:pic>
        <p:nvPicPr>
          <p:cNvPr id="21" name="Picture 20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22FCE9DE-C3B5-D3D3-DE8A-DD9B2DFC16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44" y="3485501"/>
            <a:ext cx="535113" cy="535113"/>
          </a:xfrm>
          <a:prstGeom prst="rect">
            <a:avLst/>
          </a:prstGeom>
        </p:spPr>
      </p:pic>
      <p:sp>
        <p:nvSpPr>
          <p:cNvPr id="23" name="Textfeld 13">
            <a:extLst>
              <a:ext uri="{FF2B5EF4-FFF2-40B4-BE49-F238E27FC236}">
                <a16:creationId xmlns:a16="http://schemas.microsoft.com/office/drawing/2014/main" id="{24AC57CB-05D3-9642-0733-9B086D5D85B2}"/>
              </a:ext>
            </a:extLst>
          </p:cNvPr>
          <p:cNvSpPr txBox="1"/>
          <p:nvPr/>
        </p:nvSpPr>
        <p:spPr>
          <a:xfrm>
            <a:off x="4572000" y="669409"/>
            <a:ext cx="4061726" cy="3200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 sz="1100" dirty="0"/>
              <a:t>https://www.linkedin.com/company/automatify-ag/</a:t>
            </a:r>
          </a:p>
        </p:txBody>
      </p:sp>
      <p:sp>
        <p:nvSpPr>
          <p:cNvPr id="2" name="Textfeld 13">
            <a:extLst>
              <a:ext uri="{FF2B5EF4-FFF2-40B4-BE49-F238E27FC236}">
                <a16:creationId xmlns:a16="http://schemas.microsoft.com/office/drawing/2014/main" id="{6398C705-3BD4-6696-2CD2-81C4468BB9F1}"/>
              </a:ext>
            </a:extLst>
          </p:cNvPr>
          <p:cNvSpPr txBox="1"/>
          <p:nvPr/>
        </p:nvSpPr>
        <p:spPr>
          <a:xfrm>
            <a:off x="4572000" y="1632548"/>
            <a:ext cx="4061726" cy="3200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 sz="1100" dirty="0"/>
              <a:t>https://www.facebook.com/automatifyag</a:t>
            </a:r>
          </a:p>
        </p:txBody>
      </p:sp>
      <p:sp>
        <p:nvSpPr>
          <p:cNvPr id="3" name="Textfeld 13">
            <a:extLst>
              <a:ext uri="{FF2B5EF4-FFF2-40B4-BE49-F238E27FC236}">
                <a16:creationId xmlns:a16="http://schemas.microsoft.com/office/drawing/2014/main" id="{BB05F33B-91AC-504E-1A88-BEF9C30F352F}"/>
              </a:ext>
            </a:extLst>
          </p:cNvPr>
          <p:cNvSpPr txBox="1"/>
          <p:nvPr/>
        </p:nvSpPr>
        <p:spPr>
          <a:xfrm>
            <a:off x="4572000" y="2612797"/>
            <a:ext cx="4061726" cy="3200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 sz="1100" dirty="0"/>
              <a:t>https://www.instagram.com/automatifyag</a:t>
            </a:r>
          </a:p>
        </p:txBody>
      </p:sp>
      <p:sp>
        <p:nvSpPr>
          <p:cNvPr id="5" name="Textfeld 13">
            <a:extLst>
              <a:ext uri="{FF2B5EF4-FFF2-40B4-BE49-F238E27FC236}">
                <a16:creationId xmlns:a16="http://schemas.microsoft.com/office/drawing/2014/main" id="{F2B7ACC8-33C2-2081-F7A5-EFA72503CEDE}"/>
              </a:ext>
            </a:extLst>
          </p:cNvPr>
          <p:cNvSpPr txBox="1"/>
          <p:nvPr/>
        </p:nvSpPr>
        <p:spPr>
          <a:xfrm>
            <a:off x="4572000" y="3593045"/>
            <a:ext cx="4061726" cy="3200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+mj-lt"/>
              </a:defRPr>
            </a:lvl1pPr>
          </a:lstStyle>
          <a:p>
            <a:pPr marL="0" indent="0">
              <a:buNone/>
            </a:pPr>
            <a:r>
              <a:rPr lang="en-US" sz="1100" dirty="0"/>
              <a:t>https://www.tiktok.com/@automatify</a:t>
            </a:r>
          </a:p>
        </p:txBody>
      </p:sp>
    </p:spTree>
    <p:extLst>
      <p:ext uri="{BB962C8B-B14F-4D97-AF65-F5344CB8AC3E}">
        <p14:creationId xmlns:p14="http://schemas.microsoft.com/office/powerpoint/2010/main" val="335307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0">
            <a:extLst>
              <a:ext uri="{FF2B5EF4-FFF2-40B4-BE49-F238E27FC236}">
                <a16:creationId xmlns:a16="http://schemas.microsoft.com/office/drawing/2014/main" id="{0439A0EA-B3CA-44AD-9809-28218D0F7B16}"/>
              </a:ext>
            </a:extLst>
          </p:cNvPr>
          <p:cNvSpPr txBox="1"/>
          <p:nvPr/>
        </p:nvSpPr>
        <p:spPr>
          <a:xfrm>
            <a:off x="539751" y="1379246"/>
            <a:ext cx="42524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8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de-DE" sz="4000" dirty="0">
                <a:solidFill>
                  <a:srgbClr val="55595D"/>
                </a:solidFill>
                <a:latin typeface="Raleway light" panose="020B0003030101060003" pitchFamily="34" charset="0"/>
              </a:rPr>
            </a:br>
            <a:r>
              <a:rPr lang="de-DE" sz="4000" b="1" dirty="0">
                <a:solidFill>
                  <a:srgbClr val="E48312"/>
                </a:solidFill>
                <a:latin typeface="Raleway bold"/>
              </a:rPr>
              <a:t>THANK YOU</a:t>
            </a:r>
          </a:p>
        </p:txBody>
      </p:sp>
      <p:cxnSp>
        <p:nvCxnSpPr>
          <p:cNvPr id="3" name="Straight Connector 41">
            <a:extLst>
              <a:ext uri="{FF2B5EF4-FFF2-40B4-BE49-F238E27FC236}">
                <a16:creationId xmlns:a16="http://schemas.microsoft.com/office/drawing/2014/main" id="{4C15B107-C6ED-4A0E-BE2C-895E39594C52}"/>
              </a:ext>
            </a:extLst>
          </p:cNvPr>
          <p:cNvCxnSpPr>
            <a:cxnSpLocks/>
          </p:cNvCxnSpPr>
          <p:nvPr/>
        </p:nvCxnSpPr>
        <p:spPr>
          <a:xfrm>
            <a:off x="611188" y="2716238"/>
            <a:ext cx="984250" cy="0"/>
          </a:xfrm>
          <a:prstGeom prst="line">
            <a:avLst/>
          </a:prstGeom>
          <a:ln w="57150">
            <a:solidFill>
              <a:srgbClr val="5559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57C6C7-1665-4196-931E-925B04D2B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00EBA-B978-45CF-88BE-FE0A0FE2217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67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B1889014F53146A02CA2F34E69304B" ma:contentTypeVersion="2" ma:contentTypeDescription="Create a new document." ma:contentTypeScope="" ma:versionID="9819af00c1f40625b17637fb0d82df61">
  <xsd:schema xmlns:xsd="http://www.w3.org/2001/XMLSchema" xmlns:xs="http://www.w3.org/2001/XMLSchema" xmlns:p="http://schemas.microsoft.com/office/2006/metadata/properties" xmlns:ns2="a135245c-e751-4f58-857f-9ddeeec0873d" targetNamespace="http://schemas.microsoft.com/office/2006/metadata/properties" ma:root="true" ma:fieldsID="2ec7c34e46cbec27ae7776b05440deb5" ns2:_="">
    <xsd:import namespace="a135245c-e751-4f58-857f-9ddeeec087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35245c-e751-4f58-857f-9ddeeec087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A33071-DC55-4031-979D-1670F89E18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F30CEA-BA30-42C0-894D-A410F90C9E0C}"/>
</file>

<file path=customXml/itemProps3.xml><?xml version="1.0" encoding="utf-8"?>
<ds:datastoreItem xmlns:ds="http://schemas.openxmlformats.org/officeDocument/2006/customXml" ds:itemID="{841B985E-AEFA-4FFC-A023-9429B1275E97}">
  <ds:schemaRefs>
    <ds:schemaRef ds:uri="3cc8f2ea-8de0-44e2-bda7-19347e18dd68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ba93796f-0738-484f-9a4a-a7fb342b65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145</Words>
  <Application>Microsoft Office PowerPoint</Application>
  <PresentationFormat>On-screen Show (16:9)</PresentationFormat>
  <Paragraphs>27</Paragraphs>
  <Slides>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Automatify AG - Firmenpräsentation</dc:title>
  <dc:creator/>
  <cp:lastModifiedBy/>
  <cp:revision>3</cp:revision>
  <dcterms:created xsi:type="dcterms:W3CDTF">2021-05-11T19:00:13Z</dcterms:created>
  <dcterms:modified xsi:type="dcterms:W3CDTF">2022-10-18T10:56:32Z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0x0101001EB1889014F53146A02CA2F34E69304B</vt:lpwstr>
  </property>
</Properties>
</file>